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91" r:id="rId3"/>
    <p:sldId id="266" r:id="rId4"/>
    <p:sldId id="265" r:id="rId5"/>
    <p:sldId id="292" r:id="rId6"/>
    <p:sldId id="274" r:id="rId7"/>
    <p:sldId id="271" r:id="rId8"/>
    <p:sldId id="283" r:id="rId9"/>
    <p:sldId id="272" r:id="rId10"/>
    <p:sldId id="273" r:id="rId11"/>
    <p:sldId id="275" r:id="rId12"/>
    <p:sldId id="276" r:id="rId13"/>
    <p:sldId id="277" r:id="rId14"/>
    <p:sldId id="278" r:id="rId15"/>
    <p:sldId id="269" r:id="rId16"/>
    <p:sldId id="28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CD334-B49A-4163-7906-D9D33A5D3A65}" v="9" dt="2025-06-04T18:10:48.007"/>
    <p1510:client id="{784A3BE7-A076-806E-7C1D-20604D4F47F9}" v="43" dt="2025-06-05T20:17:48.859"/>
    <p1510:client id="{89CC38EE-E0CD-73E2-0ABC-67B5930B1D43}" v="487" dt="2025-06-05T17:24:49.225"/>
    <p1510:client id="{B85A8441-2A29-4EC3-43F6-EA71F8F672F6}" v="17" dt="2025-06-04T15:01:15.039"/>
    <p1510:client id="{F65DD2BB-1155-663A-EDD0-14FC04251E1F}" v="1" dt="2025-06-03T21:50:54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1B22C-5AB7-4393-8027-193064D43A69}" type="datetimeFigureOut"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14E1F-5B56-4E47-93C5-6137096F22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8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F1941-19F0-4D3A-A087-CE687820E6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3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Top shot of a representation of networks with stick figures.">
            <a:extLst>
              <a:ext uri="{FF2B5EF4-FFF2-40B4-BE49-F238E27FC236}">
                <a16:creationId xmlns:a16="http://schemas.microsoft.com/office/drawing/2014/main" id="{7BFF2332-5187-52C8-79AE-FFA0B68B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36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DE2CB-91F0-04FD-A0B6-0DED34AE3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200" y="365125"/>
            <a:ext cx="4926189" cy="3282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b="1"/>
              <a:t>Project Overview:</a:t>
            </a:r>
            <a:br>
              <a:rPr lang="en-US" sz="4000" b="1"/>
            </a:br>
            <a:r>
              <a:rPr lang="en-US" sz="4000" b="1"/>
              <a:t>Linking and Analyzing Data on Deaths           in US Prison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58BD0-52E8-96E5-07E2-5688B3FF6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200" y="4028756"/>
            <a:ext cx="5166189" cy="2148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Project Manager: Abdul Wasay</a:t>
            </a:r>
          </a:p>
          <a:p>
            <a:pPr algn="l"/>
            <a:r>
              <a:rPr lang="en-US"/>
              <a:t>Team Members: Sam Grossman, Johnathan Ross, Ramil Mammadov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11798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83416-A030-CB55-42B9-C55BB83C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3EFBA-0C98-04C7-AB2D-CF7B4FF8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sz="4800" b="1">
                <a:latin typeface="Aptos Display"/>
                <a:cs typeface="Times New Roman"/>
              </a:rPr>
              <a:t>Examples of Research questions:</a:t>
            </a:r>
            <a:endParaRPr lang="en-US" sz="4800" b="1">
              <a:latin typeface="Aptos Displa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E48C2-2FF7-52A6-CC77-81CC1BE3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34" y="2198362"/>
            <a:ext cx="5846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</a:pPr>
            <a:r>
              <a:rPr lang="en-US" sz="1700" b="1">
                <a:latin typeface="Aptos Display"/>
                <a:cs typeface="Times New Roman"/>
              </a:rPr>
              <a:t>R1:</a:t>
            </a:r>
            <a:r>
              <a:rPr lang="en-US" sz="1700">
                <a:latin typeface="Aptos Display"/>
                <a:cs typeface="Times New Roman"/>
              </a:rPr>
              <a:t> What share of deaths in the BJA file appear in state press releases?</a:t>
            </a:r>
            <a:endParaRPr lang="en-US" sz="1700">
              <a:latin typeface="Aptos Display"/>
            </a:endParaRPr>
          </a:p>
          <a:p>
            <a:pPr>
              <a:buFont typeface="Arial"/>
            </a:pPr>
            <a:r>
              <a:rPr lang="en-US" sz="1700" b="1">
                <a:latin typeface="Aptos Display"/>
                <a:cs typeface="Times New Roman"/>
              </a:rPr>
              <a:t>R2:</a:t>
            </a:r>
            <a:r>
              <a:rPr lang="en-US" sz="1700">
                <a:latin typeface="Aptos Display"/>
                <a:cs typeface="Times New Roman"/>
              </a:rPr>
              <a:t> How often does a press-release cause match the vital-records cause?</a:t>
            </a:r>
            <a:endParaRPr lang="en-US" sz="1700">
              <a:latin typeface="Aptos Display"/>
            </a:endParaRPr>
          </a:p>
          <a:p>
            <a:pPr>
              <a:buFont typeface="Arial"/>
            </a:pPr>
            <a:r>
              <a:rPr lang="en-US" sz="1700" b="1">
                <a:latin typeface="Aptos Display"/>
                <a:cs typeface="Times New Roman"/>
              </a:rPr>
              <a:t>R3:</a:t>
            </a:r>
            <a:r>
              <a:rPr lang="en-US" sz="1700">
                <a:latin typeface="Aptos Display"/>
                <a:cs typeface="Times New Roman"/>
              </a:rPr>
              <a:t> Which states release death notices within 30 days, and which take longer?</a:t>
            </a:r>
            <a:endParaRPr lang="en-US" sz="1700">
              <a:latin typeface="Aptos Display"/>
            </a:endParaRPr>
          </a:p>
          <a:p>
            <a:pPr>
              <a:buFont typeface="Arial"/>
            </a:pPr>
            <a:r>
              <a:rPr lang="en-US" sz="1700" b="1">
                <a:latin typeface="Aptos Display"/>
                <a:cs typeface="Times New Roman"/>
              </a:rPr>
              <a:t>R4:</a:t>
            </a:r>
            <a:r>
              <a:rPr lang="en-US" sz="1700">
                <a:latin typeface="Aptos Display"/>
                <a:cs typeface="Times New Roman"/>
              </a:rPr>
              <a:t> Are certain age groups or races more likely to have missing or delayed records?</a:t>
            </a:r>
            <a:endParaRPr lang="en-US" sz="1700">
              <a:latin typeface="Aptos Display"/>
            </a:endParaRPr>
          </a:p>
          <a:p>
            <a:pPr>
              <a:buFont typeface="Arial"/>
            </a:pPr>
            <a:r>
              <a:rPr lang="en-US" sz="1700" b="1">
                <a:latin typeface="Aptos Display"/>
                <a:cs typeface="Times New Roman"/>
              </a:rPr>
              <a:t>R5:</a:t>
            </a:r>
            <a:r>
              <a:rPr lang="en-US" sz="1700">
                <a:latin typeface="Aptos Display"/>
                <a:cs typeface="Times New Roman"/>
              </a:rPr>
              <a:t> Do privately run prisons differ from state-run prisons in reporting speed or accuracy?</a:t>
            </a:r>
            <a:endParaRPr lang="en-US" sz="1700">
              <a:latin typeface="Aptos Display"/>
            </a:endParaRPr>
          </a:p>
          <a:p>
            <a:pPr>
              <a:buFont typeface="Arial"/>
            </a:pPr>
            <a:r>
              <a:rPr lang="en-US" sz="1700" b="1">
                <a:latin typeface="Aptos Display"/>
                <a:cs typeface="Times New Roman"/>
              </a:rPr>
              <a:t>R6:</a:t>
            </a:r>
            <a:r>
              <a:rPr lang="en-US" sz="1700">
                <a:latin typeface="Aptos Display"/>
                <a:cs typeface="Times New Roman"/>
              </a:rPr>
              <a:t> Can unsupervised clustering reveal hidden patterns (Exp, facilities with similar profiles of overdose, violence, or medical deaths)?</a:t>
            </a:r>
            <a:endParaRPr lang="en-US" sz="1700">
              <a:latin typeface="Aptos Display"/>
            </a:endParaRPr>
          </a:p>
          <a:p>
            <a:pPr marL="0" indent="0">
              <a:buNone/>
            </a:pPr>
            <a:endParaRPr lang="en-US" sz="1700">
              <a:latin typeface="Aptos Display"/>
            </a:endParaRPr>
          </a:p>
        </p:txBody>
      </p:sp>
      <p:pic>
        <p:nvPicPr>
          <p:cNvPr id="4" name="Picture 3" descr="A group of icons with a map and a building&#10;&#10;AI-generated content may be incorrect.">
            <a:extLst>
              <a:ext uri="{FF2B5EF4-FFF2-40B4-BE49-F238E27FC236}">
                <a16:creationId xmlns:a16="http://schemas.microsoft.com/office/drawing/2014/main" id="{5B800122-7FE9-64BE-8DD4-894EA6BE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464708"/>
            <a:ext cx="4788505" cy="3196326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7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C5603-E7A8-2B29-66C6-2E14DBDB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b="1"/>
              <a:t>Analysis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26E2-636E-884A-A431-15441322C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 Statistical or ML approach (e.g., Python/R EDA, clustering, regression).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 Data-cleaning and validation steps.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 Planned visualizations or dashboards.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 Any software, packages, or reproducibility notes.</a:t>
            </a: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519A9-58EB-C8D1-2E24-1CE823AF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386592"/>
            <a:ext cx="6155141" cy="41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0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9AF11-7E2C-4796-7743-6DE6B9048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6AA2DA-281A-4806-8977-D617AEAC8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185774-6FC0-4B8D-A8DB-A88546889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07978" y="0"/>
            <a:ext cx="2484022" cy="6858000"/>
          </a:xfrm>
          <a:custGeom>
            <a:avLst/>
            <a:gdLst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57677 w 2632012"/>
              <a:gd name="connsiteY27" fmla="*/ 2548608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08456 w 2632012"/>
              <a:gd name="connsiteY22" fmla="*/ 5878851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32012" h="6858000">
                <a:moveTo>
                  <a:pt x="932173" y="1512545"/>
                </a:moveTo>
                <a:lnTo>
                  <a:pt x="932462" y="1512581"/>
                </a:lnTo>
                <a:lnTo>
                  <a:pt x="932378" y="1512599"/>
                </a:lnTo>
                <a:cubicBezTo>
                  <a:pt x="930618" y="1512681"/>
                  <a:pt x="930202" y="1512462"/>
                  <a:pt x="932173" y="1512545"/>
                </a:cubicBezTo>
                <a:close/>
                <a:moveTo>
                  <a:pt x="1207569" y="0"/>
                </a:moveTo>
                <a:lnTo>
                  <a:pt x="2632012" y="0"/>
                </a:lnTo>
                <a:lnTo>
                  <a:pt x="2632012" y="6858000"/>
                </a:lnTo>
                <a:lnTo>
                  <a:pt x="13514" y="6858000"/>
                </a:lnTo>
                <a:cubicBezTo>
                  <a:pt x="13399" y="6842943"/>
                  <a:pt x="13285" y="6827886"/>
                  <a:pt x="13170" y="6812829"/>
                </a:cubicBezTo>
                <a:cubicBezTo>
                  <a:pt x="12714" y="6794763"/>
                  <a:pt x="13524" y="6777517"/>
                  <a:pt x="20332" y="6760689"/>
                </a:cubicBezTo>
                <a:cubicBezTo>
                  <a:pt x="10828" y="6746468"/>
                  <a:pt x="7794" y="6733277"/>
                  <a:pt x="25596" y="6721251"/>
                </a:cubicBezTo>
                <a:cubicBezTo>
                  <a:pt x="24143" y="6683539"/>
                  <a:pt x="1631" y="6673595"/>
                  <a:pt x="22507" y="6650499"/>
                </a:cubicBezTo>
                <a:cubicBezTo>
                  <a:pt x="-25124" y="6620536"/>
                  <a:pt x="16765" y="6629253"/>
                  <a:pt x="22444" y="6604241"/>
                </a:cubicBezTo>
                <a:cubicBezTo>
                  <a:pt x="28668" y="6588866"/>
                  <a:pt x="29169" y="6574778"/>
                  <a:pt x="31867" y="6559984"/>
                </a:cubicBezTo>
                <a:cubicBezTo>
                  <a:pt x="4443" y="6566661"/>
                  <a:pt x="62924" y="6515664"/>
                  <a:pt x="38635" y="6515473"/>
                </a:cubicBezTo>
                <a:cubicBezTo>
                  <a:pt x="72259" y="6495428"/>
                  <a:pt x="29118" y="6488543"/>
                  <a:pt x="38467" y="6463736"/>
                </a:cubicBezTo>
                <a:cubicBezTo>
                  <a:pt x="50944" y="6451623"/>
                  <a:pt x="52742" y="6443270"/>
                  <a:pt x="38052" y="6432794"/>
                </a:cubicBezTo>
                <a:cubicBezTo>
                  <a:pt x="98939" y="6376824"/>
                  <a:pt x="58603" y="6351821"/>
                  <a:pt x="80445" y="6301309"/>
                </a:cubicBezTo>
                <a:cubicBezTo>
                  <a:pt x="103917" y="6257537"/>
                  <a:pt x="78836" y="6301310"/>
                  <a:pt x="138157" y="6257030"/>
                </a:cubicBezTo>
                <a:cubicBezTo>
                  <a:pt x="155187" y="6248574"/>
                  <a:pt x="166108" y="6186701"/>
                  <a:pt x="170419" y="6171255"/>
                </a:cubicBezTo>
                <a:cubicBezTo>
                  <a:pt x="174731" y="6155809"/>
                  <a:pt x="166522" y="6166390"/>
                  <a:pt x="164027" y="6164357"/>
                </a:cubicBezTo>
                <a:cubicBezTo>
                  <a:pt x="206228" y="6137678"/>
                  <a:pt x="184454" y="6121750"/>
                  <a:pt x="213309" y="6109331"/>
                </a:cubicBezTo>
                <a:cubicBezTo>
                  <a:pt x="224262" y="6067371"/>
                  <a:pt x="183175" y="5890445"/>
                  <a:pt x="208456" y="5878851"/>
                </a:cubicBezTo>
                <a:cubicBezTo>
                  <a:pt x="225886" y="5808435"/>
                  <a:pt x="192379" y="5574013"/>
                  <a:pt x="219615" y="5557777"/>
                </a:cubicBezTo>
                <a:lnTo>
                  <a:pt x="245711" y="5066230"/>
                </a:lnTo>
                <a:cubicBezTo>
                  <a:pt x="117719" y="4582016"/>
                  <a:pt x="230524" y="4647254"/>
                  <a:pt x="276721" y="4162848"/>
                </a:cubicBezTo>
                <a:lnTo>
                  <a:pt x="343082" y="3059377"/>
                </a:lnTo>
                <a:cubicBezTo>
                  <a:pt x="347947" y="2889121"/>
                  <a:pt x="364765" y="2862299"/>
                  <a:pt x="369630" y="2692043"/>
                </a:cubicBezTo>
                <a:cubicBezTo>
                  <a:pt x="369393" y="2690043"/>
                  <a:pt x="435560" y="2522082"/>
                  <a:pt x="435324" y="2520083"/>
                </a:cubicBezTo>
                <a:lnTo>
                  <a:pt x="482259" y="2336178"/>
                </a:lnTo>
                <a:cubicBezTo>
                  <a:pt x="516201" y="2267350"/>
                  <a:pt x="537443" y="2148254"/>
                  <a:pt x="569515" y="2091909"/>
                </a:cubicBezTo>
                <a:cubicBezTo>
                  <a:pt x="629286" y="2030534"/>
                  <a:pt x="622061" y="2045605"/>
                  <a:pt x="638163" y="1994147"/>
                </a:cubicBezTo>
                <a:cubicBezTo>
                  <a:pt x="633178" y="1967912"/>
                  <a:pt x="705417" y="1945185"/>
                  <a:pt x="737312" y="1871408"/>
                </a:cubicBezTo>
                <a:cubicBezTo>
                  <a:pt x="759407" y="1814663"/>
                  <a:pt x="795838" y="1856475"/>
                  <a:pt x="788501" y="1793826"/>
                </a:cubicBezTo>
                <a:cubicBezTo>
                  <a:pt x="796402" y="1792725"/>
                  <a:pt x="813276" y="1750182"/>
                  <a:pt x="819432" y="1746824"/>
                </a:cubicBezTo>
                <a:lnTo>
                  <a:pt x="843936" y="1697348"/>
                </a:lnTo>
                <a:cubicBezTo>
                  <a:pt x="847635" y="1681502"/>
                  <a:pt x="845709" y="1667584"/>
                  <a:pt x="846526" y="1659754"/>
                </a:cubicBezTo>
                <a:lnTo>
                  <a:pt x="873830" y="1628041"/>
                </a:lnTo>
                <a:lnTo>
                  <a:pt x="890626" y="1599883"/>
                </a:lnTo>
                <a:lnTo>
                  <a:pt x="921288" y="1579569"/>
                </a:lnTo>
                <a:cubicBezTo>
                  <a:pt x="921111" y="1565502"/>
                  <a:pt x="920933" y="1551436"/>
                  <a:pt x="920756" y="1537369"/>
                </a:cubicBezTo>
                <a:cubicBezTo>
                  <a:pt x="918173" y="1533598"/>
                  <a:pt x="943194" y="1519497"/>
                  <a:pt x="946290" y="1514308"/>
                </a:cubicBezTo>
                <a:lnTo>
                  <a:pt x="932462" y="1512581"/>
                </a:lnTo>
                <a:lnTo>
                  <a:pt x="940652" y="1510839"/>
                </a:lnTo>
                <a:cubicBezTo>
                  <a:pt x="944059" y="1509546"/>
                  <a:pt x="947769" y="1507347"/>
                  <a:pt x="950739" y="1503635"/>
                </a:cubicBezTo>
                <a:lnTo>
                  <a:pt x="966405" y="1439967"/>
                </a:lnTo>
                <a:cubicBezTo>
                  <a:pt x="966567" y="1437915"/>
                  <a:pt x="970755" y="1392639"/>
                  <a:pt x="973516" y="1389073"/>
                </a:cubicBezTo>
                <a:lnTo>
                  <a:pt x="986960" y="1351857"/>
                </a:lnTo>
                <a:lnTo>
                  <a:pt x="987761" y="1363479"/>
                </a:lnTo>
                <a:cubicBezTo>
                  <a:pt x="987046" y="1391389"/>
                  <a:pt x="991418" y="1341827"/>
                  <a:pt x="989043" y="1346093"/>
                </a:cubicBezTo>
                <a:lnTo>
                  <a:pt x="986960" y="1351857"/>
                </a:lnTo>
                <a:lnTo>
                  <a:pt x="985769" y="1334556"/>
                </a:lnTo>
                <a:cubicBezTo>
                  <a:pt x="983992" y="1300062"/>
                  <a:pt x="982872" y="1251835"/>
                  <a:pt x="982507" y="1216698"/>
                </a:cubicBezTo>
                <a:cubicBezTo>
                  <a:pt x="989105" y="1176777"/>
                  <a:pt x="968656" y="1115073"/>
                  <a:pt x="984836" y="1082381"/>
                </a:cubicBezTo>
                <a:cubicBezTo>
                  <a:pt x="976467" y="1067557"/>
                  <a:pt x="974466" y="1054191"/>
                  <a:pt x="993140" y="1043366"/>
                </a:cubicBezTo>
                <a:cubicBezTo>
                  <a:pt x="994613" y="1005627"/>
                  <a:pt x="972947" y="994211"/>
                  <a:pt x="995544" y="972540"/>
                </a:cubicBezTo>
                <a:cubicBezTo>
                  <a:pt x="1001437" y="952637"/>
                  <a:pt x="1021106" y="938879"/>
                  <a:pt x="1028500" y="923945"/>
                </a:cubicBezTo>
                <a:cubicBezTo>
                  <a:pt x="1032923" y="901661"/>
                  <a:pt x="1022511" y="861628"/>
                  <a:pt x="1022082" y="838835"/>
                </a:cubicBezTo>
                <a:cubicBezTo>
                  <a:pt x="1057150" y="821053"/>
                  <a:pt x="1014683" y="811325"/>
                  <a:pt x="1025925" y="787183"/>
                </a:cubicBezTo>
                <a:cubicBezTo>
                  <a:pt x="1039299" y="775919"/>
                  <a:pt x="1041738" y="767701"/>
                  <a:pt x="1027904" y="756272"/>
                </a:cubicBezTo>
                <a:cubicBezTo>
                  <a:pt x="1092931" y="704439"/>
                  <a:pt x="1063111" y="690611"/>
                  <a:pt x="1088796" y="641639"/>
                </a:cubicBezTo>
                <a:cubicBezTo>
                  <a:pt x="1115586" y="599503"/>
                  <a:pt x="1101832" y="585408"/>
                  <a:pt x="1164389" y="545140"/>
                </a:cubicBezTo>
                <a:cubicBezTo>
                  <a:pt x="1183904" y="515341"/>
                  <a:pt x="1212474" y="444932"/>
                  <a:pt x="1225321" y="413843"/>
                </a:cubicBezTo>
                <a:cubicBezTo>
                  <a:pt x="1235550" y="389613"/>
                  <a:pt x="1230254" y="392779"/>
                  <a:pt x="1241477" y="358607"/>
                </a:cubicBezTo>
                <a:cubicBezTo>
                  <a:pt x="1244505" y="325057"/>
                  <a:pt x="1241891" y="287714"/>
                  <a:pt x="1246119" y="254866"/>
                </a:cubicBezTo>
                <a:cubicBezTo>
                  <a:pt x="1250325" y="233178"/>
                  <a:pt x="1255354" y="194919"/>
                  <a:pt x="1266837" y="161517"/>
                </a:cubicBezTo>
                <a:cubicBezTo>
                  <a:pt x="1312077" y="135871"/>
                  <a:pt x="1280314" y="75805"/>
                  <a:pt x="1315021" y="54455"/>
                </a:cubicBezTo>
                <a:cubicBezTo>
                  <a:pt x="1325412" y="38765"/>
                  <a:pt x="1323873" y="23602"/>
                  <a:pt x="1319335" y="8880"/>
                </a:cubicBezTo>
                <a:lnTo>
                  <a:pt x="1316402" y="852"/>
                </a:lnTo>
                <a:lnTo>
                  <a:pt x="120756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A9280-A504-E0E2-EA62-B218BB2C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609597"/>
            <a:ext cx="8903433" cy="1330841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What’s “Cool” about the Project?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AE0C2-CD4C-BE61-0FEA-0FC555C0D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8" y="2194100"/>
            <a:ext cx="5126303" cy="3908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Aptos Display"/>
                <a:ea typeface="+mn-lt"/>
                <a:cs typeface="+mn-lt"/>
              </a:rPr>
              <a:t>Live check:</a:t>
            </a:r>
            <a:r>
              <a:rPr lang="en-US" sz="2400">
                <a:latin typeface="Aptos Display"/>
                <a:ea typeface="+mn-lt"/>
                <a:cs typeface="+mn-lt"/>
              </a:rPr>
              <a:t> to match press releases with federal counts</a:t>
            </a:r>
            <a:endParaRPr lang="en-US" sz="2400">
              <a:latin typeface="Aptos Display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Aptos Display"/>
                <a:ea typeface="+mn-lt"/>
                <a:cs typeface="+mn-lt"/>
              </a:rPr>
              <a:t>Instant alerts:</a:t>
            </a:r>
            <a:r>
              <a:rPr lang="en-US" sz="2400">
                <a:latin typeface="Aptos Display"/>
                <a:ea typeface="+mn-lt"/>
                <a:cs typeface="+mn-lt"/>
              </a:rPr>
              <a:t> dashboards flag overdose spikes fast</a:t>
            </a:r>
            <a:endParaRPr lang="en-US" sz="2400">
              <a:latin typeface="Aptos Display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Aptos Display"/>
                <a:ea typeface="+mn-lt"/>
                <a:cs typeface="+mn-lt"/>
              </a:rPr>
              <a:t>Policy fuel:</a:t>
            </a:r>
            <a:r>
              <a:rPr lang="en-US" sz="2400">
                <a:latin typeface="Aptos Display"/>
                <a:ea typeface="+mn-lt"/>
                <a:cs typeface="+mn-lt"/>
              </a:rPr>
              <a:t> linked data pushes for quicker, fuller reporting</a:t>
            </a:r>
            <a:endParaRPr lang="en-US" sz="2400">
              <a:latin typeface="Aptos Display"/>
            </a:endParaRPr>
          </a:p>
          <a:p>
            <a:pPr marL="0" indent="0">
              <a:buNone/>
            </a:pPr>
            <a:endParaRPr lang="en-US" sz="2000">
              <a:latin typeface="Aptos Display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D3B4FC-79F4-47D2-9D79-DA876E6A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0988" y="2022496"/>
            <a:ext cx="4664547" cy="404393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mputer screen with a diagram and a building&#10;&#10;AI-generated content may be incorrect.">
            <a:extLst>
              <a:ext uri="{FF2B5EF4-FFF2-40B4-BE49-F238E27FC236}">
                <a16:creationId xmlns:a16="http://schemas.microsoft.com/office/drawing/2014/main" id="{C680F2C6-6D39-741D-A33D-EFFE67EC0B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9" r="16856"/>
          <a:stretch>
            <a:fillRect/>
          </a:stretch>
        </p:blipFill>
        <p:spPr>
          <a:xfrm>
            <a:off x="7016376" y="2183362"/>
            <a:ext cx="4357896" cy="3732941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EFF9196C-3887-4B80-8671-3CA6705C1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8543" y="5840356"/>
            <a:ext cx="1029435" cy="452147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0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22328-C123-307E-C9F3-B8A625C7A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7223A-1A1B-FA15-8501-D3D1C679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451" y="121797"/>
            <a:ext cx="7249187" cy="1369400"/>
          </a:xfrm>
        </p:spPr>
        <p:txBody>
          <a:bodyPr anchor="b">
            <a:normAutofit/>
          </a:bodyPr>
          <a:lstStyle/>
          <a:p>
            <a:r>
              <a:rPr lang="en-US" b="1">
                <a:ea typeface="+mj-lt"/>
                <a:cs typeface="+mj-lt"/>
              </a:rPr>
              <a:t>Purpose of the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02419-C9A5-9446-54D4-C72BAFCC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" r="2" b="7876"/>
          <a:stretch>
            <a:fillRect/>
          </a:stretch>
        </p:blipFill>
        <p:spPr>
          <a:xfrm>
            <a:off x="412945" y="3003671"/>
            <a:ext cx="4533651" cy="28283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4F2AC-CD7D-1EEE-9C2F-73FD9F103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ü"/>
            </a:pPr>
            <a:r>
              <a:rPr lang="en-US" sz="2400" b="1">
                <a:latin typeface="Aptos Display"/>
                <a:ea typeface="+mn-lt"/>
                <a:cs typeface="+mn-lt"/>
              </a:rPr>
              <a:t>Close data gaps:</a:t>
            </a:r>
            <a:r>
              <a:rPr lang="en-US" sz="2400">
                <a:latin typeface="Aptos Display"/>
                <a:ea typeface="+mn-lt"/>
                <a:cs typeface="+mn-lt"/>
              </a:rPr>
              <a:t> matching federal records with state press releases for difference</a:t>
            </a:r>
            <a:endParaRPr lang="en-US" sz="2400">
              <a:latin typeface="Aptos Display"/>
            </a:endParaRPr>
          </a:p>
          <a:p>
            <a:pPr>
              <a:buFont typeface="Wingdings"/>
              <a:buChar char="ü"/>
            </a:pPr>
            <a:endParaRPr lang="en-US" sz="2400">
              <a:latin typeface="Aptos Display"/>
              <a:ea typeface="+mn-lt"/>
              <a:cs typeface="+mn-lt"/>
            </a:endParaRPr>
          </a:p>
          <a:p>
            <a:pPr>
              <a:buFont typeface="Wingdings"/>
              <a:buChar char="ü"/>
            </a:pPr>
            <a:r>
              <a:rPr lang="en-US" sz="2400" b="1">
                <a:latin typeface="Aptos Display"/>
                <a:ea typeface="+mn-lt"/>
                <a:cs typeface="+mn-lt"/>
              </a:rPr>
              <a:t>One trusted source:</a:t>
            </a:r>
            <a:r>
              <a:rPr lang="en-US" sz="2400">
                <a:latin typeface="Aptos Display"/>
                <a:ea typeface="+mn-lt"/>
                <a:cs typeface="+mn-lt"/>
              </a:rPr>
              <a:t> merging datasets and creating public dashboard</a:t>
            </a:r>
          </a:p>
          <a:p>
            <a:pPr>
              <a:buFont typeface="Wingdings"/>
              <a:buChar char="ü"/>
            </a:pPr>
            <a:endParaRPr lang="en-US" sz="2400">
              <a:latin typeface="Aptos Display"/>
              <a:ea typeface="+mn-lt"/>
              <a:cs typeface="+mn-lt"/>
            </a:endParaRPr>
          </a:p>
          <a:p>
            <a:pPr>
              <a:buFont typeface="Wingdings"/>
              <a:buChar char="ü"/>
            </a:pPr>
            <a:r>
              <a:rPr lang="en-US" sz="2400" b="1">
                <a:latin typeface="Aptos Display"/>
                <a:ea typeface="+mn-lt"/>
                <a:cs typeface="+mn-lt"/>
              </a:rPr>
              <a:t>Drive reform:</a:t>
            </a:r>
            <a:r>
              <a:rPr lang="en-US" sz="2400">
                <a:latin typeface="Aptos Display"/>
                <a:ea typeface="+mn-lt"/>
                <a:cs typeface="+mn-lt"/>
              </a:rPr>
              <a:t> reveling serious problems and giving information for policymakers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sz="2000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09980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36CAAC-1ED2-744D-284F-24BBAE4CE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icons with text&#10;&#10;AI-generated content may be incorrect.">
            <a:extLst>
              <a:ext uri="{FF2B5EF4-FFF2-40B4-BE49-F238E27FC236}">
                <a16:creationId xmlns:a16="http://schemas.microsoft.com/office/drawing/2014/main" id="{6358A161-F8C5-E5F8-D7C4-4505E895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214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56B92-EA5C-FDEE-6CBB-36D3EDB9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b="1">
                <a:ea typeface="+mj-lt"/>
                <a:cs typeface="+mj-lt"/>
              </a:rPr>
              <a:t>Challenges &amp; Barriers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30F2-6EEB-99A7-8A80-31C3568A8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01" y="2441736"/>
            <a:ext cx="5571756" cy="4403817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" panose="020B0604020202020204" pitchFamily="34" charset="0"/>
              <a:buChar char="v"/>
            </a:pPr>
            <a:endParaRPr lang="en-US" sz="2200" b="1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 sz="2200" b="1">
                <a:ea typeface="+mn-lt"/>
                <a:cs typeface="+mn-lt"/>
              </a:rPr>
              <a:t>Missing notices:</a:t>
            </a:r>
            <a:r>
              <a:rPr lang="en-US" sz="2200">
                <a:ea typeface="+mn-lt"/>
                <a:cs typeface="+mn-lt"/>
              </a:rPr>
              <a:t> Some states post very few death notices or none at all</a:t>
            </a:r>
            <a:endParaRPr lang="en-US" sz="2200">
              <a:latin typeface="Aptos"/>
            </a:endParaRPr>
          </a:p>
          <a:p>
            <a:pPr>
              <a:buFont typeface="Wingdings" panose="020B0604020202020204" pitchFamily="34" charset="0"/>
              <a:buChar char="v"/>
            </a:pPr>
            <a:endParaRPr lang="en-US" sz="22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 sz="2200" b="1">
                <a:ea typeface="+mn-lt"/>
                <a:cs typeface="+mn-lt"/>
              </a:rPr>
              <a:t>Confusing formats:</a:t>
            </a:r>
            <a:r>
              <a:rPr lang="en-US" sz="2200">
                <a:ea typeface="+mn-lt"/>
                <a:cs typeface="+mn-lt"/>
              </a:rPr>
              <a:t> Different terms are used for the same cause of death</a:t>
            </a:r>
            <a:endParaRPr lang="en-US" sz="2200"/>
          </a:p>
          <a:p>
            <a:pPr>
              <a:buFont typeface="Wingdings" panose="020B0604020202020204" pitchFamily="34" charset="0"/>
              <a:buChar char="v"/>
            </a:pPr>
            <a:endParaRPr lang="en-US" sz="22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 sz="2200" b="1">
                <a:ea typeface="+mn-lt"/>
                <a:cs typeface="+mn-lt"/>
              </a:rPr>
              <a:t>Slow reporting:</a:t>
            </a:r>
            <a:r>
              <a:rPr lang="en-US" sz="2200">
                <a:ea typeface="+mn-lt"/>
                <a:cs typeface="+mn-lt"/>
              </a:rPr>
              <a:t> Late records delay confirming the cause of death</a:t>
            </a:r>
            <a:endParaRPr lang="en-US" sz="2200"/>
          </a:p>
          <a:p>
            <a:pPr>
              <a:buFont typeface="Wingdings" panose="020B0604020202020204" pitchFamily="34" charset="0"/>
              <a:buChar char="v"/>
            </a:pPr>
            <a:endParaRPr lang="en-US" sz="22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v"/>
            </a:pPr>
            <a:r>
              <a:rPr lang="en-US" sz="2200" b="1">
                <a:ea typeface="+mn-lt"/>
                <a:cs typeface="+mn-lt"/>
              </a:rPr>
              <a:t>Limited resources:</a:t>
            </a:r>
            <a:r>
              <a:rPr lang="en-US" sz="2200">
                <a:ea typeface="+mn-lt"/>
                <a:cs typeface="+mn-lt"/>
              </a:rPr>
              <a:t> Too little staff, money, and time leads to more errors</a:t>
            </a:r>
            <a:endParaRPr lang="en-US" sz="2200"/>
          </a:p>
          <a:p>
            <a:pPr>
              <a:buFont typeface="Wingdings" panose="020B0604020202020204" pitchFamily="34" charset="0"/>
              <a:buChar char="v"/>
            </a:pPr>
            <a:endParaRPr lang="en-US" sz="2200">
              <a:latin typeface="Aptos Display"/>
            </a:endParaRPr>
          </a:p>
          <a:p>
            <a:pPr>
              <a:buFont typeface="Wingdings" panose="020B0604020202020204" pitchFamily="34" charset="0"/>
              <a:buChar char="v"/>
            </a:pPr>
            <a:endParaRPr lang="en-US" sz="2200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2305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76492A0D-6B2B-464C-AB85-8A2AC0D77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DDC01D-1457-421B-91B7-A37911A14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62D6955C-623F-4E24-BDCB-C554684C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402303" y="-2670815"/>
            <a:ext cx="5475723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D2A14-0DF1-DEBB-EB1A-C3EFB9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4882896" cy="2252306"/>
          </a:xfrm>
        </p:spPr>
        <p:txBody>
          <a:bodyPr anchor="t">
            <a:normAutofit/>
          </a:bodyPr>
          <a:lstStyle/>
          <a:p>
            <a:r>
              <a:rPr lang="en-US" sz="5000" b="1">
                <a:ea typeface="+mj-lt"/>
                <a:cs typeface="+mj-lt"/>
              </a:rPr>
              <a:t>Next Steps &amp; Call-to-Action</a:t>
            </a:r>
            <a:endParaRPr lang="en-US" sz="5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916B-3593-A5B3-BD91-D19EAA090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22" y="2493388"/>
            <a:ext cx="6096213" cy="33869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Finish linkage between federal records and state press releases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24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Make EDA, use models and create interactive dashboards</a:t>
            </a:r>
            <a:endParaRPr lang="en-US" sz="2400"/>
          </a:p>
          <a:p>
            <a:pPr>
              <a:buFont typeface="Wingdings" panose="020B0604020202020204" pitchFamily="34" charset="0"/>
              <a:buChar char="Ø"/>
            </a:pPr>
            <a:endParaRPr lang="en-US" sz="24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Write policy memo with findings and reform ideas</a:t>
            </a:r>
            <a:endParaRPr lang="en-US" sz="2400"/>
          </a:p>
        </p:txBody>
      </p:sp>
      <p:pic>
        <p:nvPicPr>
          <p:cNvPr id="5" name="Picture 4" descr="A diagram of a calendar and a hand shake&#10;&#10;AI-generated content may be incorrect.">
            <a:extLst>
              <a:ext uri="{FF2B5EF4-FFF2-40B4-BE49-F238E27FC236}">
                <a16:creationId xmlns:a16="http://schemas.microsoft.com/office/drawing/2014/main" id="{C250B20B-407F-017A-4400-249DCB388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872" y="2390922"/>
            <a:ext cx="5371831" cy="359019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B0011D9-F7F7-406C-9DF8-6E5D0404D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6B6D2-CE84-64A3-34A8-C703DC03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36" y="457200"/>
            <a:ext cx="4691400" cy="1929384"/>
          </a:xfrm>
        </p:spPr>
        <p:txBody>
          <a:bodyPr anchor="ctr">
            <a:normAutofit/>
          </a:bodyPr>
          <a:lstStyle/>
          <a:p>
            <a:r>
              <a:rPr lang="en-US" sz="3200" b="1">
                <a:ea typeface="+mj-lt"/>
                <a:cs typeface="+mj-lt"/>
              </a:rPr>
              <a:t>State Hotspots &amp; Year-to-Year Swings (2020-23)</a:t>
            </a:r>
            <a:endParaRPr lang="en-US" sz="3200" b="1"/>
          </a:p>
          <a:p>
            <a:endParaRPr lang="en-US" sz="4100" b="1"/>
          </a:p>
        </p:txBody>
      </p:sp>
      <p:sp>
        <p:nvSpPr>
          <p:cNvPr id="5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FD91-D3F6-1B90-B0DD-00DA2AD20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Year-to-year swings: deaths +22 % in 2021, −12 % in 2022, then +10 % in 2023. Net result - about 6.7 k deaths in 2023, up </a:t>
            </a:r>
            <a:r>
              <a:rPr lang="en-US" sz="2000" b="1">
                <a:ea typeface="+mn-lt"/>
                <a:cs typeface="+mn-lt"/>
              </a:rPr>
              <a:t>18 %</a:t>
            </a:r>
            <a:r>
              <a:rPr lang="en-US" sz="2000">
                <a:ea typeface="+mn-lt"/>
                <a:cs typeface="+mn-lt"/>
              </a:rPr>
              <a:t> vs 2020.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Deaths cluster in a few states - Texas tops the list (≈3.3 k / 13%), and the ten highest-count states make up </a:t>
            </a:r>
            <a:r>
              <a:rPr lang="en-US" sz="2000" b="1">
                <a:ea typeface="+mn-lt"/>
                <a:cs typeface="+mn-lt"/>
              </a:rPr>
              <a:t>50 %+</a:t>
            </a:r>
            <a:r>
              <a:rPr lang="en-US" sz="2000">
                <a:ea typeface="+mn-lt"/>
                <a:cs typeface="+mn-lt"/>
              </a:rPr>
              <a:t> of all prison deaths.</a:t>
            </a:r>
            <a:endParaRPr lang="en-US" sz="2000"/>
          </a:p>
        </p:txBody>
      </p:sp>
      <p:pic>
        <p:nvPicPr>
          <p:cNvPr id="8" name="Picture 7" descr="A graph of a prison death&#10;&#10;AI-generated content may be incorrect.">
            <a:extLst>
              <a:ext uri="{FF2B5EF4-FFF2-40B4-BE49-F238E27FC236}">
                <a16:creationId xmlns:a16="http://schemas.microsoft.com/office/drawing/2014/main" id="{CD4CD595-B7FB-0868-2E65-5BC6FE61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713817"/>
            <a:ext cx="5468112" cy="3390229"/>
          </a:xfrm>
          <a:prstGeom prst="rect">
            <a:avLst/>
          </a:prstGeom>
        </p:spPr>
      </p:pic>
      <p:pic>
        <p:nvPicPr>
          <p:cNvPr id="6" name="Picture 5" descr="A graph of the number of deaths&#10;&#10;AI-generated content may be incorrect.">
            <a:extLst>
              <a:ext uri="{FF2B5EF4-FFF2-40B4-BE49-F238E27FC236}">
                <a16:creationId xmlns:a16="http://schemas.microsoft.com/office/drawing/2014/main" id="{1F2F8D7A-5918-3332-1C84-9DE48444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713817"/>
            <a:ext cx="5468112" cy="33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B73E0-B3CB-679F-3F55-DA07C6C1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200" b="1">
                <a:ea typeface="+mj-lt"/>
                <a:cs typeface="+mj-lt"/>
              </a:rPr>
              <a:t>Race &amp; Sex Disparities in Prison Deaths (2020-23)</a:t>
            </a:r>
            <a:endParaRPr lang="en-US" sz="3200" b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079E-9434-15C9-E6B7-A1D5BC6B3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800">
                <a:ea typeface="+mn-lt"/>
                <a:cs typeface="+mn-lt"/>
              </a:rPr>
              <a:t>Deaths are highly concentrated among White prisoners (</a:t>
            </a:r>
            <a:r>
              <a:rPr lang="en-US" sz="1800" b="1">
                <a:ea typeface="+mn-lt"/>
                <a:cs typeface="+mn-lt"/>
              </a:rPr>
              <a:t>≈14 k</a:t>
            </a:r>
            <a:r>
              <a:rPr lang="en-US" sz="1800">
                <a:ea typeface="+mn-lt"/>
                <a:cs typeface="+mn-lt"/>
              </a:rPr>
              <a:t>) followed by Black/African-American (</a:t>
            </a:r>
            <a:r>
              <a:rPr lang="en-US" sz="1800" b="1">
                <a:ea typeface="+mn-lt"/>
                <a:cs typeface="+mn-lt"/>
              </a:rPr>
              <a:t>≈8 k</a:t>
            </a:r>
            <a:r>
              <a:rPr lang="en-US" sz="1800">
                <a:ea typeface="+mn-lt"/>
                <a:cs typeface="+mn-lt"/>
              </a:rPr>
              <a:t>); other races are an order of magnitude lower.</a:t>
            </a:r>
            <a:endParaRPr lang="en-US" sz="180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>
                <a:ea typeface="+mn-lt"/>
                <a:cs typeface="+mn-lt"/>
              </a:rPr>
              <a:t>Sex split shows the same ranking but different weights: among males the share is </a:t>
            </a:r>
            <a:r>
              <a:rPr lang="en-US" sz="1800" b="1">
                <a:ea typeface="+mn-lt"/>
                <a:cs typeface="+mn-lt"/>
              </a:rPr>
              <a:t>55 %</a:t>
            </a:r>
            <a:r>
              <a:rPr lang="en-US" sz="1800">
                <a:ea typeface="+mn-lt"/>
                <a:cs typeface="+mn-lt"/>
              </a:rPr>
              <a:t> White / </a:t>
            </a:r>
            <a:r>
              <a:rPr lang="en-US" sz="1800" b="1">
                <a:ea typeface="+mn-lt"/>
                <a:cs typeface="+mn-lt"/>
              </a:rPr>
              <a:t>31 %</a:t>
            </a:r>
            <a:r>
              <a:rPr lang="en-US" sz="1800">
                <a:ea typeface="+mn-lt"/>
                <a:cs typeface="+mn-lt"/>
              </a:rPr>
              <a:t> Black, while among females it skews even more White (</a:t>
            </a:r>
            <a:r>
              <a:rPr lang="en-US" sz="1800" b="1">
                <a:ea typeface="+mn-lt"/>
                <a:cs typeface="+mn-lt"/>
              </a:rPr>
              <a:t>63 %</a:t>
            </a:r>
            <a:r>
              <a:rPr lang="en-US" sz="1800">
                <a:ea typeface="+mn-lt"/>
                <a:cs typeface="+mn-lt"/>
              </a:rPr>
              <a:t>) with a smaller Black share (</a:t>
            </a:r>
            <a:r>
              <a:rPr lang="en-US" sz="1800" b="1">
                <a:ea typeface="+mn-lt"/>
                <a:cs typeface="+mn-lt"/>
              </a:rPr>
              <a:t>23 %</a:t>
            </a:r>
            <a:r>
              <a:rPr lang="en-US" sz="1800">
                <a:ea typeface="+mn-lt"/>
                <a:cs typeface="+mn-lt"/>
              </a:rPr>
              <a:t>).</a:t>
            </a:r>
            <a:endParaRPr lang="en-US" sz="1800" b="1"/>
          </a:p>
        </p:txBody>
      </p:sp>
      <p:pic>
        <p:nvPicPr>
          <p:cNvPr id="6" name="Picture 5" descr="A graph of death by race&#10;&#10;AI-generated content may be incorrect.">
            <a:extLst>
              <a:ext uri="{FF2B5EF4-FFF2-40B4-BE49-F238E27FC236}">
                <a16:creationId xmlns:a16="http://schemas.microsoft.com/office/drawing/2014/main" id="{BC18BF67-215E-7A73-2F13-02DDA06F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79" y="386589"/>
            <a:ext cx="6042037" cy="2652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28F2E9-3A45-6FFD-54E1-2CA3331AD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45" y="3545668"/>
            <a:ext cx="6020871" cy="25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67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F1E8018D-D29A-4B9D-BF9C-9F4D7BA1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86988-7576-2FFB-7CF7-91DD5C21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00" y="3884449"/>
            <a:ext cx="4215063" cy="2398712"/>
          </a:xfrm>
        </p:spPr>
        <p:txBody>
          <a:bodyPr>
            <a:normAutofit/>
          </a:bodyPr>
          <a:lstStyle/>
          <a:p>
            <a:r>
              <a:rPr lang="en-US" sz="3200" b="1">
                <a:ea typeface="+mj-lt"/>
                <a:cs typeface="+mj-lt"/>
              </a:rPr>
              <a:t>Prison Mortality Snapshot (2020-23)</a:t>
            </a:r>
            <a:endParaRPr lang="en-US" sz="32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6B98E-5FA8-CA90-79E7-7A1A1413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706" y="3884449"/>
            <a:ext cx="7106093" cy="2962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800">
                <a:ea typeface="+mn-lt"/>
                <a:cs typeface="+mn-lt"/>
              </a:rPr>
              <a:t>Natural causes dominate (</a:t>
            </a:r>
            <a:r>
              <a:rPr lang="en-US" sz="1800" b="1">
                <a:ea typeface="+mn-lt"/>
                <a:cs typeface="+mn-lt"/>
              </a:rPr>
              <a:t>≈13 k</a:t>
            </a:r>
            <a:r>
              <a:rPr lang="en-US" sz="1800">
                <a:ea typeface="+mn-lt"/>
                <a:cs typeface="+mn-lt"/>
              </a:rPr>
              <a:t>). Pending investigations, suicide and force-related cases make up the next tier; executions and homicides are rare.</a:t>
            </a:r>
            <a:endParaRPr lang="en-US" sz="180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>
                <a:ea typeface="+mn-lt"/>
                <a:cs typeface="+mn-lt"/>
              </a:rPr>
              <a:t>Most decedents were </a:t>
            </a:r>
            <a:r>
              <a:rPr lang="en-US" sz="1800" b="1">
                <a:ea typeface="+mn-lt"/>
                <a:cs typeface="+mn-lt"/>
              </a:rPr>
              <a:t>40-70 yrs</a:t>
            </a:r>
            <a:r>
              <a:rPr lang="en-US" sz="1800">
                <a:ea typeface="+mn-lt"/>
                <a:cs typeface="+mn-lt"/>
              </a:rPr>
              <a:t>; deaths peak in the late-50s / early-60s and drop sharply after 80.</a:t>
            </a:r>
            <a:endParaRPr lang="en-US" sz="180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>
                <a:ea typeface="+mn-lt"/>
                <a:cs typeface="+mn-lt"/>
              </a:rPr>
              <a:t>Overwhelmingly in state prisons (</a:t>
            </a:r>
            <a:r>
              <a:rPr lang="en-US" sz="1800" b="1">
                <a:ea typeface="+mn-lt"/>
                <a:cs typeface="+mn-lt"/>
              </a:rPr>
              <a:t>≈16 k</a:t>
            </a:r>
            <a:r>
              <a:rPr lang="en-US" sz="1800">
                <a:ea typeface="+mn-lt"/>
                <a:cs typeface="+mn-lt"/>
              </a:rPr>
              <a:t>). Jail and state/local law-enforcement facilities each add ≈3-4 k, while community-corrections deaths are negligible.</a:t>
            </a:r>
            <a:endParaRPr lang="en-US" sz="1800"/>
          </a:p>
          <a:p>
            <a:pPr>
              <a:buFont typeface="Wingdings" panose="020B0604020202020204" pitchFamily="34" charset="0"/>
              <a:buChar char="Ø"/>
            </a:pPr>
            <a:endParaRPr lang="en-US" sz="1800"/>
          </a:p>
          <a:p>
            <a:pPr>
              <a:buFont typeface="Wingdings" panose="020B0604020202020204" pitchFamily="34" charset="0"/>
              <a:buChar char="Ø"/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2320E-13BA-167C-796A-B13535B1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" y="0"/>
            <a:ext cx="4395318" cy="3309057"/>
          </a:xfrm>
          <a:prstGeom prst="rect">
            <a:avLst/>
          </a:prstGeom>
        </p:spPr>
      </p:pic>
      <p:pic>
        <p:nvPicPr>
          <p:cNvPr id="6" name="Picture 5" descr="A graph of age distribution&#10;&#10;AI-generated content may be incorrect.">
            <a:extLst>
              <a:ext uri="{FF2B5EF4-FFF2-40B4-BE49-F238E27FC236}">
                <a16:creationId xmlns:a16="http://schemas.microsoft.com/office/drawing/2014/main" id="{C1FFBE98-2564-9B36-A1F9-18060FC0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87" y="0"/>
            <a:ext cx="3651227" cy="2730000"/>
          </a:xfrm>
          <a:prstGeom prst="rect">
            <a:avLst/>
          </a:prstGeom>
        </p:spPr>
      </p:pic>
      <p:pic>
        <p:nvPicPr>
          <p:cNvPr id="8" name="Picture 7" descr="A graph of a number of deaths&#10;&#10;AI-generated content may be incorrect.">
            <a:extLst>
              <a:ext uri="{FF2B5EF4-FFF2-40B4-BE49-F238E27FC236}">
                <a16:creationId xmlns:a16="http://schemas.microsoft.com/office/drawing/2014/main" id="{435E120C-8043-FD80-93BE-B11FC3883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627" y="0"/>
            <a:ext cx="4070746" cy="3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9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3B266-85E3-71B7-5B91-737A2A98B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— questions?</a:t>
            </a:r>
          </a:p>
        </p:txBody>
      </p:sp>
      <p:pic>
        <p:nvPicPr>
          <p:cNvPr id="21" name="Graphic 20" descr="Help">
            <a:extLst>
              <a:ext uri="{FF2B5EF4-FFF2-40B4-BE49-F238E27FC236}">
                <a16:creationId xmlns:a16="http://schemas.microsoft.com/office/drawing/2014/main" id="{DC60410E-66F8-9DE9-1EF8-514E09D69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22" name="Graphic 21" descr="Help">
            <a:extLst>
              <a:ext uri="{FF2B5EF4-FFF2-40B4-BE49-F238E27FC236}">
                <a16:creationId xmlns:a16="http://schemas.microsoft.com/office/drawing/2014/main" id="{1D1003C8-C0EA-4DF4-B655-CBD155213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world with different colored countries/regions&#10;&#10;AI-generated content may be incorrect.">
            <a:extLst>
              <a:ext uri="{FF2B5EF4-FFF2-40B4-BE49-F238E27FC236}">
                <a16:creationId xmlns:a16="http://schemas.microsoft.com/office/drawing/2014/main" id="{A3B30377-129B-11CD-8D73-D941BFAE2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4439" y="-426196"/>
            <a:ext cx="13933025" cy="6903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CD64AE-0030-23D7-0DDE-42086A9F7BE8}"/>
              </a:ext>
            </a:extLst>
          </p:cNvPr>
          <p:cNvSpPr txBox="1"/>
          <p:nvPr/>
        </p:nvSpPr>
        <p:spPr>
          <a:xfrm>
            <a:off x="737505" y="5551125"/>
            <a:ext cx="65215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•</a:t>
            </a:r>
            <a:r>
              <a:rPr lang="en-US"/>
              <a:t>The US currently has between 1.9 – 2.1 million prisoners</a:t>
            </a:r>
          </a:p>
          <a:p>
            <a:r>
              <a:rPr lang="en-US" dirty="0">
                <a:latin typeface="Arial"/>
                <a:cs typeface="Arial"/>
              </a:rPr>
              <a:t>•</a:t>
            </a:r>
            <a:r>
              <a:rPr lang="en-US" dirty="0"/>
              <a:t>The US ranks  5</a:t>
            </a:r>
            <a:r>
              <a:rPr lang="en-US" baseline="30000" dirty="0"/>
              <a:t>th</a:t>
            </a:r>
            <a:r>
              <a:rPr lang="en-US" dirty="0"/>
              <a:t> in prisoners per capita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Freeform: Shape 308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388A8-DC0E-A4DC-65A0-AEE85664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00" y="411600"/>
            <a:ext cx="4675341" cy="1306839"/>
          </a:xfrm>
        </p:spPr>
        <p:txBody>
          <a:bodyPr>
            <a:normAutofit/>
          </a:bodyPr>
          <a:lstStyle/>
          <a:p>
            <a:r>
              <a:rPr lang="en-US" b="1"/>
              <a:t>How We Got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98321-BEF6-E447-BEE4-497D87FD7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66" y="2038102"/>
            <a:ext cx="4375001" cy="4064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Only 200,000 US prisoners in 1970 compared to around 2 million today.</a:t>
            </a:r>
          </a:p>
          <a:p>
            <a:r>
              <a:rPr lang="en-US" sz="2000"/>
              <a:t>1970’s: War on drugs, “Tough on Crime” policies.</a:t>
            </a:r>
          </a:p>
          <a:p>
            <a:r>
              <a:rPr lang="en-US" sz="2000"/>
              <a:t>1980’s and 1990’s: Mandatory minimum sentencing, Three strikes Laws, Harsher restrictions on parole.</a:t>
            </a:r>
          </a:p>
          <a:p>
            <a:r>
              <a:rPr lang="en-US" sz="2000"/>
              <a:t>32% of the US prison population is Black, 68% of the prison population is from a minority group.</a:t>
            </a:r>
          </a:p>
          <a:p>
            <a:endParaRPr lang="en-US" sz="1700"/>
          </a:p>
        </p:txBody>
      </p:sp>
      <p:pic>
        <p:nvPicPr>
          <p:cNvPr id="3074" name="Picture 2" descr="One chart that puts mass inarceration in historical context - ZNetwork">
            <a:extLst>
              <a:ext uri="{FF2B5EF4-FFF2-40B4-BE49-F238E27FC236}">
                <a16:creationId xmlns:a16="http://schemas.microsoft.com/office/drawing/2014/main" id="{B722576E-96C4-6F4E-7892-94BDF1F5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67"/>
          <a:stretch>
            <a:fillRect/>
          </a:stretch>
        </p:blipFill>
        <p:spPr bwMode="auto">
          <a:xfrm>
            <a:off x="5656320" y="661916"/>
            <a:ext cx="5733415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27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0" name="Rectangle 417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100" name="Picture 4" descr="How Atrocious Prisons Conditions Make ...">
            <a:extLst>
              <a:ext uri="{FF2B5EF4-FFF2-40B4-BE49-F238E27FC236}">
                <a16:creationId xmlns:a16="http://schemas.microsoft.com/office/drawing/2014/main" id="{AAC5B413-9E12-9E60-1828-5308DCAC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r="1178"/>
          <a:stretch>
            <a:fillRect/>
          </a:stretch>
        </p:blipFill>
        <p:spPr bwMode="auto">
          <a:xfrm>
            <a:off x="5589357" y="10"/>
            <a:ext cx="6602653" cy="3428990"/>
          </a:xfrm>
          <a:custGeom>
            <a:avLst/>
            <a:gdLst/>
            <a:ahLst/>
            <a:cxnLst/>
            <a:rect l="l" t="t" r="r" b="b"/>
            <a:pathLst>
              <a:path w="6602653" h="3387852">
                <a:moveTo>
                  <a:pt x="0" y="0"/>
                </a:moveTo>
                <a:lnTo>
                  <a:pt x="6602653" y="0"/>
                </a:lnTo>
                <a:lnTo>
                  <a:pt x="6602653" y="3387852"/>
                </a:lnTo>
                <a:lnTo>
                  <a:pt x="1651528" y="3387852"/>
                </a:lnTo>
                <a:lnTo>
                  <a:pt x="1650315" y="3337395"/>
                </a:lnTo>
                <a:cubicBezTo>
                  <a:pt x="1582116" y="1928213"/>
                  <a:pt x="1005803" y="708413"/>
                  <a:pt x="2258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ison Conditions">
            <a:extLst>
              <a:ext uri="{FF2B5EF4-FFF2-40B4-BE49-F238E27FC236}">
                <a16:creationId xmlns:a16="http://schemas.microsoft.com/office/drawing/2014/main" id="{F43B28DF-2492-716C-8003-A419EEEB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 b="5405"/>
          <a:stretch>
            <a:fillRect/>
          </a:stretch>
        </p:blipFill>
        <p:spPr bwMode="auto">
          <a:xfrm>
            <a:off x="4691108" y="3429000"/>
            <a:ext cx="7500882" cy="3429000"/>
          </a:xfrm>
          <a:custGeom>
            <a:avLst/>
            <a:gdLst/>
            <a:ahLst/>
            <a:cxnLst/>
            <a:rect l="l" t="t" r="r" b="b"/>
            <a:pathLst>
              <a:path w="7500882" h="3387852">
                <a:moveTo>
                  <a:pt x="2551735" y="0"/>
                </a:moveTo>
                <a:lnTo>
                  <a:pt x="7500882" y="0"/>
                </a:lnTo>
                <a:lnTo>
                  <a:pt x="7500882" y="3387852"/>
                </a:lnTo>
                <a:lnTo>
                  <a:pt x="0" y="3387852"/>
                </a:lnTo>
                <a:lnTo>
                  <a:pt x="114106" y="3310451"/>
                </a:lnTo>
                <a:cubicBezTo>
                  <a:pt x="291579" y="3182960"/>
                  <a:pt x="465794" y="3045249"/>
                  <a:pt x="641619" y="2904666"/>
                </a:cubicBezTo>
                <a:cubicBezTo>
                  <a:pt x="1607125" y="2132691"/>
                  <a:pt x="2555378" y="1498983"/>
                  <a:pt x="2555378" y="15150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81" name="Freeform: Shape 418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182" name="Freeform: Shape 4181">
            <a:extLst>
              <a:ext uri="{FF2B5EF4-FFF2-40B4-BE49-F238E27FC236}">
                <a16:creationId xmlns:a16="http://schemas.microsoft.com/office/drawing/2014/main" id="{F07A86F0-54F8-4B8C-87A5-96127C0E1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69061 w 12192001"/>
              <a:gd name="connsiteY1" fmla="*/ 0 h 6858000"/>
              <a:gd name="connsiteX2" fmla="*/ 164839 w 12192001"/>
              <a:gd name="connsiteY2" fmla="*/ 0 h 6858000"/>
              <a:gd name="connsiteX3" fmla="*/ 568151 w 12192001"/>
              <a:gd name="connsiteY3" fmla="*/ 0 h 6858000"/>
              <a:gd name="connsiteX4" fmla="*/ 2985579 w 12192001"/>
              <a:gd name="connsiteY4" fmla="*/ 0 h 6858000"/>
              <a:gd name="connsiteX5" fmla="*/ 5713293 w 12192001"/>
              <a:gd name="connsiteY5" fmla="*/ 0 h 6858000"/>
              <a:gd name="connsiteX6" fmla="*/ 5728683 w 12192001"/>
              <a:gd name="connsiteY6" fmla="*/ 10445 h 6858000"/>
              <a:gd name="connsiteX7" fmla="*/ 7302921 w 12192001"/>
              <a:gd name="connsiteY7" fmla="*/ 3057689 h 6858000"/>
              <a:gd name="connsiteX8" fmla="*/ 7319385 w 12192001"/>
              <a:gd name="connsiteY8" fmla="*/ 3406140 h 6858000"/>
              <a:gd name="connsiteX9" fmla="*/ 12192001 w 12192001"/>
              <a:gd name="connsiteY9" fmla="*/ 3406140 h 6858000"/>
              <a:gd name="connsiteX10" fmla="*/ 12192001 w 12192001"/>
              <a:gd name="connsiteY10" fmla="*/ 3451860 h 6858000"/>
              <a:gd name="connsiteX11" fmla="*/ 7321545 w 12192001"/>
              <a:gd name="connsiteY11" fmla="*/ 3451860 h 6858000"/>
              <a:gd name="connsiteX12" fmla="*/ 7329580 w 12192001"/>
              <a:gd name="connsiteY12" fmla="*/ 3621913 h 6858000"/>
              <a:gd name="connsiteX13" fmla="*/ 5455232 w 12192001"/>
              <a:gd name="connsiteY13" fmla="*/ 6378742 h 6858000"/>
              <a:gd name="connsiteX14" fmla="*/ 4938583 w 12192001"/>
              <a:gd name="connsiteY14" fmla="*/ 6785068 h 6858000"/>
              <a:gd name="connsiteX15" fmla="*/ 4833420 w 12192001"/>
              <a:gd name="connsiteY15" fmla="*/ 6858000 h 6858000"/>
              <a:gd name="connsiteX16" fmla="*/ 2985579 w 12192001"/>
              <a:gd name="connsiteY16" fmla="*/ 6858000 h 6858000"/>
              <a:gd name="connsiteX17" fmla="*/ 568151 w 12192001"/>
              <a:gd name="connsiteY17" fmla="*/ 6858000 h 6858000"/>
              <a:gd name="connsiteX18" fmla="*/ 164839 w 12192001"/>
              <a:gd name="connsiteY18" fmla="*/ 6858000 h 6858000"/>
              <a:gd name="connsiteX19" fmla="*/ 69061 w 12192001"/>
              <a:gd name="connsiteY19" fmla="*/ 6858000 h 6858000"/>
              <a:gd name="connsiteX20" fmla="*/ 0 w 12192001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69061" y="0"/>
                </a:lnTo>
                <a:lnTo>
                  <a:pt x="164839" y="0"/>
                </a:lnTo>
                <a:lnTo>
                  <a:pt x="568151" y="0"/>
                </a:lnTo>
                <a:lnTo>
                  <a:pt x="2985579" y="0"/>
                </a:lnTo>
                <a:lnTo>
                  <a:pt x="5713293" y="0"/>
                </a:lnTo>
                <a:lnTo>
                  <a:pt x="5728683" y="10445"/>
                </a:lnTo>
                <a:cubicBezTo>
                  <a:pt x="6627449" y="658496"/>
                  <a:pt x="7179061" y="1765698"/>
                  <a:pt x="7302921" y="3057689"/>
                </a:cubicBezTo>
                <a:lnTo>
                  <a:pt x="7319385" y="3406140"/>
                </a:lnTo>
                <a:lnTo>
                  <a:pt x="12192001" y="3406140"/>
                </a:lnTo>
                <a:lnTo>
                  <a:pt x="12192001" y="3451860"/>
                </a:lnTo>
                <a:lnTo>
                  <a:pt x="7321545" y="3451860"/>
                </a:lnTo>
                <a:lnTo>
                  <a:pt x="7329580" y="3621913"/>
                </a:lnTo>
                <a:cubicBezTo>
                  <a:pt x="7329580" y="4971185"/>
                  <a:pt x="6400856" y="5605738"/>
                  <a:pt x="5455232" y="6378742"/>
                </a:cubicBezTo>
                <a:cubicBezTo>
                  <a:pt x="5283029" y="6519512"/>
                  <a:pt x="5112400" y="6657407"/>
                  <a:pt x="4938583" y="6785068"/>
                </a:cubicBezTo>
                <a:lnTo>
                  <a:pt x="4833420" y="6858000"/>
                </a:lnTo>
                <a:lnTo>
                  <a:pt x="2985579" y="6858000"/>
                </a:lnTo>
                <a:lnTo>
                  <a:pt x="568151" y="6858000"/>
                </a:lnTo>
                <a:lnTo>
                  <a:pt x="164839" y="6858000"/>
                </a:lnTo>
                <a:lnTo>
                  <a:pt x="69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>
              <a:solidFill>
                <a:prstClr val="white"/>
              </a:solidFill>
              <a:latin typeface="Meiryo"/>
            </a:endParaRPr>
          </a:p>
        </p:txBody>
      </p:sp>
      <p:sp>
        <p:nvSpPr>
          <p:cNvPr id="4179" name="Freeform: Shape 4178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7378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80BBA-0D43-D23A-22B1-A12741E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539087"/>
            <a:ext cx="4916424" cy="1543714"/>
          </a:xfrm>
        </p:spPr>
        <p:txBody>
          <a:bodyPr anchor="b">
            <a:normAutofit/>
          </a:bodyPr>
          <a:lstStyle/>
          <a:p>
            <a:r>
              <a:rPr lang="en-US" sz="3600" b="1"/>
              <a:t>The Prison System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7E302-4A84-6D1B-3112-1637DE46F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2169994"/>
            <a:ext cx="5537570" cy="379424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/>
              <a:t>Issues in the US Prison System include: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Overcrowding</a:t>
            </a:r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Health concerns and limited to no access to healthcare</a:t>
            </a:r>
          </a:p>
          <a:p>
            <a:pPr lvl="1"/>
            <a:endParaRPr lang="en-US"/>
          </a:p>
          <a:p>
            <a:pPr lvl="1"/>
            <a:r>
              <a:rPr lang="en-US"/>
              <a:t>Physical and mental abuses</a:t>
            </a:r>
          </a:p>
          <a:p>
            <a:pPr lvl="1"/>
            <a:endParaRPr lang="en-US"/>
          </a:p>
          <a:p>
            <a:pPr lvl="1"/>
            <a:r>
              <a:rPr lang="en-US"/>
              <a:t>Post-release problems</a:t>
            </a:r>
          </a:p>
          <a:p>
            <a:pPr lvl="1"/>
            <a:endParaRPr lang="en-US"/>
          </a:p>
          <a:p>
            <a:pPr lvl="1"/>
            <a:r>
              <a:rPr lang="en-US"/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251009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and yellow emblem with a white background&#10;&#10;AI-generated content may be incorrect.">
            <a:extLst>
              <a:ext uri="{FF2B5EF4-FFF2-40B4-BE49-F238E27FC236}">
                <a16:creationId xmlns:a16="http://schemas.microsoft.com/office/drawing/2014/main" id="{F8E7E4AF-C45E-F74D-B003-D68EB9C1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53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40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8C163-D100-FEE0-BB2B-CB926920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1"/>
              <a:t>Third City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1D1E8-650D-F6CF-D6EE-3472D0FA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/>
              <a:t>Our project is part of Third City Project’s research</a:t>
            </a:r>
          </a:p>
          <a:p>
            <a:r>
              <a:rPr lang="en-US" sz="2000"/>
              <a:t>“The Third City Project promotes data transparency for the complete physical, mental, and social well-being of individuals and communities impacted by the criminal legal system, shining light on data behind its walls.”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1028" name="Picture 4" descr="Third City Project (@3rdcityproject) / X">
            <a:extLst>
              <a:ext uri="{FF2B5EF4-FFF2-40B4-BE49-F238E27FC236}">
                <a16:creationId xmlns:a16="http://schemas.microsoft.com/office/drawing/2014/main" id="{0CE59CFA-5855-AD91-0A4C-30D652A7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>
            <a:fillRect/>
          </a:stretch>
        </p:blipFill>
        <p:spPr bwMode="auto">
          <a:xfrm>
            <a:off x="6800986" y="1069398"/>
            <a:ext cx="4747547" cy="474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30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E4176-14C2-5CB2-5A23-E48497CF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b="1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47866-C9B1-667D-B0F5-D5AD8D4DB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We contribute to existing Third City Project datasets on prison deaths.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 Our team manually reviews public records and press releases from state Departments of Corrections.</a:t>
            </a:r>
          </a:p>
          <a:p>
            <a:r>
              <a:rPr lang="en-US" sz="2000">
                <a:ea typeface="+mn-lt"/>
                <a:cs typeface="+mn-lt"/>
              </a:rPr>
              <a:t>Data is entered into Qualtrics using a structured form to ensure consistency.</a:t>
            </a:r>
            <a:endParaRPr lang="en-US" sz="20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032" name="Picture 8" descr="Qualtrics | Enterprise Information ...">
            <a:extLst>
              <a:ext uri="{FF2B5EF4-FFF2-40B4-BE49-F238E27FC236}">
                <a16:creationId xmlns:a16="http://schemas.microsoft.com/office/drawing/2014/main" id="{8A0AD273-76D1-05B8-F374-CB628C39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0211" y="1367516"/>
            <a:ext cx="3848322" cy="109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orida Department of Corrections">
            <a:extLst>
              <a:ext uri="{FF2B5EF4-FFF2-40B4-BE49-F238E27FC236}">
                <a16:creationId xmlns:a16="http://schemas.microsoft.com/office/drawing/2014/main" id="{E2F65FE3-753D-415E-A606-40CBB490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1617" y="3657600"/>
            <a:ext cx="2585510" cy="258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C0634-C526-511E-B9D8-7F7CFD0C6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C1710-EAF5-1762-6B0E-0B14B1C4B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Primary Source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• State Department of Corrections press releases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• Manually reviewed and entered into Qualtrics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• Includes name, date, location, cause (if listed)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Secondary Source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• Bureau of Justice Assistance (BJA) dataset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• Used to cross-check for missing or mismatched records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• Helps validate and supplement manual entries</a:t>
            </a:r>
            <a:endParaRPr lang="en-US" sz="2000"/>
          </a:p>
          <a:p>
            <a:endParaRPr lang="en-US" sz="2000"/>
          </a:p>
        </p:txBody>
      </p:sp>
      <p:pic>
        <p:nvPicPr>
          <p:cNvPr id="4" name="Picture 3" descr="Justice Department Awards a Total of Nearly $100 Million to Help Reduce ...">
            <a:extLst>
              <a:ext uri="{FF2B5EF4-FFF2-40B4-BE49-F238E27FC236}">
                <a16:creationId xmlns:a16="http://schemas.microsoft.com/office/drawing/2014/main" id="{09656781-51FF-5CAC-45E2-7BDE70E5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00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7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21646-D702-388D-66E4-DF981857E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758AF-6CEA-096F-08BC-2F5FAD3C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b="1">
                <a:latin typeface="Aptos Display"/>
                <a:cs typeface="Times New Roman"/>
              </a:rPr>
              <a:t>Any preliminary results?</a:t>
            </a:r>
            <a:endParaRPr lang="en-US">
              <a:latin typeface="Aptos Displa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AB1BE-388C-2A9D-A687-A231E91FD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 sz="2400" b="1">
                <a:latin typeface="Aptos Display"/>
                <a:ea typeface="+mn-lt"/>
                <a:cs typeface="+mn-lt"/>
              </a:rPr>
              <a:t>4,337</a:t>
            </a:r>
            <a:r>
              <a:rPr lang="en-US" sz="2400">
                <a:latin typeface="Aptos Display"/>
                <a:ea typeface="+mn-lt"/>
                <a:cs typeface="+mn-lt"/>
              </a:rPr>
              <a:t> FY 2022 deaths</a:t>
            </a:r>
            <a:br>
              <a:rPr lang="en-US" sz="2400">
                <a:latin typeface="Aptos Display"/>
                <a:ea typeface="+mn-lt"/>
                <a:cs typeface="+mn-lt"/>
              </a:rPr>
            </a:br>
            <a:r>
              <a:rPr lang="en-US" sz="2400">
                <a:latin typeface="Aptos Display"/>
                <a:ea typeface="+mn-lt"/>
                <a:cs typeface="+mn-lt"/>
              </a:rPr>
              <a:t> </a:t>
            </a:r>
            <a:r>
              <a:rPr lang="en-US" sz="2400" i="1">
                <a:latin typeface="Aptos Display"/>
                <a:ea typeface="+mn-lt"/>
                <a:cs typeface="+mn-lt"/>
              </a:rPr>
              <a:t>(54 prison systems)</a:t>
            </a:r>
            <a:endParaRPr lang="en-US" sz="2400">
              <a:latin typeface="Aptos Display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 b="1">
                <a:latin typeface="Aptos Display"/>
                <a:ea typeface="+mn-lt"/>
                <a:cs typeface="+mn-lt"/>
              </a:rPr>
              <a:t>≈ 40 %</a:t>
            </a:r>
            <a:r>
              <a:rPr lang="en-US" sz="2400">
                <a:latin typeface="Aptos Display"/>
                <a:ea typeface="+mn-lt"/>
                <a:cs typeface="+mn-lt"/>
              </a:rPr>
              <a:t> of deaths in </a:t>
            </a:r>
            <a:r>
              <a:rPr lang="en-US" sz="2400" b="1">
                <a:latin typeface="Aptos Display"/>
                <a:ea typeface="+mn-lt"/>
                <a:cs typeface="+mn-lt"/>
              </a:rPr>
              <a:t>TX, CA, FL, PA, NY</a:t>
            </a:r>
            <a:endParaRPr lang="en-US" sz="2400">
              <a:latin typeface="Aptos Display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 b="1">
                <a:latin typeface="Aptos Display"/>
                <a:ea typeface="+mn-lt"/>
                <a:cs typeface="+mn-lt"/>
              </a:rPr>
              <a:t>Median reporting lag:</a:t>
            </a:r>
            <a:r>
              <a:rPr lang="en-US" sz="2400">
                <a:latin typeface="Aptos Display"/>
                <a:ea typeface="+mn-lt"/>
                <a:cs typeface="+mn-lt"/>
              </a:rPr>
              <a:t> ~ 90 days after each quarter</a:t>
            </a:r>
          </a:p>
          <a:p>
            <a:pPr marL="0" indent="0">
              <a:buNone/>
            </a:pPr>
            <a:endParaRPr lang="en-US" sz="2000">
              <a:latin typeface="Aptos Display"/>
            </a:endParaRPr>
          </a:p>
        </p:txBody>
      </p:sp>
      <p:pic>
        <p:nvPicPr>
          <p:cNvPr id="6" name="Picture 5" descr="A map of the united states with numbers and a clock&#10;&#10;AI-generated content may be incorrect.">
            <a:extLst>
              <a:ext uri="{FF2B5EF4-FFF2-40B4-BE49-F238E27FC236}">
                <a16:creationId xmlns:a16="http://schemas.microsoft.com/office/drawing/2014/main" id="{532ED159-7F1D-241B-000D-58E705CF5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17" y="1079330"/>
            <a:ext cx="5837023" cy="389768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Project Overview: Linking and Analyzing Data on Deaths           in US Prison</vt:lpstr>
      <vt:lpstr>PowerPoint Presentation</vt:lpstr>
      <vt:lpstr>How We Got Here</vt:lpstr>
      <vt:lpstr>The Prison System Itself</vt:lpstr>
      <vt:lpstr>PowerPoint Presentation</vt:lpstr>
      <vt:lpstr>Third City Project</vt:lpstr>
      <vt:lpstr>Data Collection</vt:lpstr>
      <vt:lpstr>Data Sources</vt:lpstr>
      <vt:lpstr>Any preliminary results?</vt:lpstr>
      <vt:lpstr>Examples of Research questions:</vt:lpstr>
      <vt:lpstr>Analysis Plan</vt:lpstr>
      <vt:lpstr>What’s “Cool” about the Project?</vt:lpstr>
      <vt:lpstr>Purpose of the Project</vt:lpstr>
      <vt:lpstr>Challenges &amp; Barriers</vt:lpstr>
      <vt:lpstr>Next Steps &amp; Call-to-Action</vt:lpstr>
      <vt:lpstr>State Hotspots &amp; Year-to-Year Swings (2020-23) </vt:lpstr>
      <vt:lpstr>Race &amp; Sex Disparities in Prison Deaths (2020-23)</vt:lpstr>
      <vt:lpstr>Prison Mortality Snapshot (2020-23)</vt:lpstr>
      <vt:lpstr>Thank you —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2025-05-30T16:10:55Z</dcterms:created>
  <dcterms:modified xsi:type="dcterms:W3CDTF">2025-06-05T21:02:56Z</dcterms:modified>
</cp:coreProperties>
</file>